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12192000" cy="6858000"/>
  <p:notesSz cx="6888163" cy="1002188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1" roundtripDataSignature="AMtx7mhHYwGcHoF/SHiO3nhD6I7rSmR93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147CAEA-A339-4D0D-B05D-B5FB0825F1AC}">
  <a:tblStyle styleId="{5147CAEA-A339-4D0D-B05D-B5FB0825F1AC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customschemas.google.com/relationships/presentationmetadata" Target="metadata"/><Relationship Id="rId15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3188" y="750888"/>
            <a:ext cx="6681787" cy="3759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8817" y="4760397"/>
            <a:ext cx="5510530" cy="4509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9" tIns="96609" rIns="96609" bIns="96609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8817" y="4760397"/>
            <a:ext cx="5510530" cy="4509850"/>
          </a:xfrm>
          <a:prstGeom prst="rect">
            <a:avLst/>
          </a:prstGeom>
        </p:spPr>
        <p:txBody>
          <a:bodyPr spcFirstLastPara="1" wrap="square" lIns="96609" tIns="96609" rIns="96609" bIns="9660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3188" y="750888"/>
            <a:ext cx="6681787" cy="3759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26c616fae5e_25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3188" y="750888"/>
            <a:ext cx="6681787" cy="3759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26c616fae5e_25_107:notes"/>
          <p:cNvSpPr txBox="1">
            <a:spLocks noGrp="1"/>
          </p:cNvSpPr>
          <p:nvPr>
            <p:ph type="body" idx="1"/>
          </p:nvPr>
        </p:nvSpPr>
        <p:spPr>
          <a:xfrm>
            <a:off x="688817" y="4760397"/>
            <a:ext cx="5510530" cy="4509850"/>
          </a:xfrm>
          <a:prstGeom prst="rect">
            <a:avLst/>
          </a:prstGeom>
        </p:spPr>
        <p:txBody>
          <a:bodyPr spcFirstLastPara="1" wrap="square" lIns="96609" tIns="96609" rIns="96609" bIns="9660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"/>
          <p:cNvSpPr/>
          <p:nvPr/>
        </p:nvSpPr>
        <p:spPr>
          <a:xfrm>
            <a:off x="55315" y="1297459"/>
            <a:ext cx="1805812" cy="5399903"/>
          </a:xfrm>
          <a:prstGeom prst="rect">
            <a:avLst/>
          </a:prstGeom>
          <a:noFill/>
          <a:ln w="12700" cap="flat" cmpd="sng">
            <a:solidFill>
              <a:srgbClr val="54813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"/>
          <p:cNvSpPr/>
          <p:nvPr/>
        </p:nvSpPr>
        <p:spPr>
          <a:xfrm>
            <a:off x="1927999" y="1306262"/>
            <a:ext cx="4482103" cy="5399903"/>
          </a:xfrm>
          <a:prstGeom prst="rect">
            <a:avLst/>
          </a:prstGeom>
          <a:noFill/>
          <a:ln w="12700" cap="flat" cmpd="sng">
            <a:solidFill>
              <a:srgbClr val="FFC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"/>
          <p:cNvSpPr/>
          <p:nvPr/>
        </p:nvSpPr>
        <p:spPr>
          <a:xfrm>
            <a:off x="6622749" y="1429489"/>
            <a:ext cx="2108526" cy="5399904"/>
          </a:xfrm>
          <a:prstGeom prst="rect">
            <a:avLst/>
          </a:prstGeom>
          <a:noFill/>
          <a:ln w="12700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"/>
          <p:cNvSpPr/>
          <p:nvPr/>
        </p:nvSpPr>
        <p:spPr>
          <a:xfrm>
            <a:off x="9039693" y="1400489"/>
            <a:ext cx="1998672" cy="5399904"/>
          </a:xfrm>
          <a:prstGeom prst="rect">
            <a:avLst/>
          </a:prstGeom>
          <a:noFill/>
          <a:ln w="12700" cap="flat" cmpd="sng">
            <a:solidFill>
              <a:srgbClr val="00206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"/>
          <p:cNvSpPr/>
          <p:nvPr/>
        </p:nvSpPr>
        <p:spPr>
          <a:xfrm>
            <a:off x="408345" y="1400489"/>
            <a:ext cx="1099751" cy="34599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ym typeface="Calibri"/>
              </a:rPr>
              <a:t>Mulai</a:t>
            </a:r>
            <a:endParaRPr>
              <a:sym typeface="Calibri"/>
            </a:endParaRPr>
          </a:p>
        </p:txBody>
      </p:sp>
      <p:sp>
        <p:nvSpPr>
          <p:cNvPr id="107" name="Google Shape;107;p1"/>
          <p:cNvSpPr/>
          <p:nvPr/>
        </p:nvSpPr>
        <p:spPr>
          <a:xfrm>
            <a:off x="275963" y="2321962"/>
            <a:ext cx="1364514" cy="37053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Penyebaran</a:t>
            </a:r>
            <a:r>
              <a:rPr lang="en-US" sz="11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b="0" i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Informasi</a:t>
            </a:r>
            <a:r>
              <a:rPr lang="en-US" sz="11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b="0" i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Kegiatan</a:t>
            </a:r>
            <a:endParaRPr sz="11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"/>
          <p:cNvSpPr/>
          <p:nvPr/>
        </p:nvSpPr>
        <p:spPr>
          <a:xfrm>
            <a:off x="263179" y="3579981"/>
            <a:ext cx="1418911" cy="63355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Mahasiswa</a:t>
            </a:r>
            <a:r>
              <a:rPr lang="en-US" sz="1100" dirty="0" smtClean="0"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1100" dirty="0" err="1" smtClean="0">
                <a:latin typeface="Calibri"/>
                <a:ea typeface="Calibri"/>
                <a:cs typeface="Calibri"/>
                <a:sym typeface="Calibri"/>
              </a:rPr>
              <a:t>calon</a:t>
            </a:r>
            <a:r>
              <a:rPr lang="en-US" sz="1100" dirty="0" smtClean="0">
                <a:latin typeface="Calibri"/>
                <a:ea typeface="Calibri"/>
                <a:cs typeface="Calibri"/>
                <a:sym typeface="Calibri"/>
              </a:rPr>
              <a:t> alumni </a:t>
            </a:r>
            <a:r>
              <a:rPr lang="en-US" sz="1100" dirty="0" err="1" smtClean="0">
                <a:latin typeface="Calibri"/>
                <a:ea typeface="Calibri"/>
                <a:cs typeface="Calibri"/>
                <a:sym typeface="Calibri"/>
              </a:rPr>
              <a:t>mendaftar</a:t>
            </a:r>
            <a:r>
              <a:rPr lang="en-US" sz="1100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dirty="0" err="1" smtClean="0">
                <a:latin typeface="Calibri"/>
                <a:ea typeface="Calibri"/>
                <a:cs typeface="Calibri"/>
                <a:sym typeface="Calibri"/>
              </a:rPr>
              <a:t>kegiatan</a:t>
            </a:r>
            <a:r>
              <a:rPr lang="en-US" sz="1100" dirty="0" smtClean="0">
                <a:latin typeface="Calibri"/>
                <a:ea typeface="Calibri"/>
                <a:cs typeface="Calibri"/>
                <a:sym typeface="Calibri"/>
              </a:rPr>
              <a:t> yang </a:t>
            </a:r>
            <a:r>
              <a:rPr lang="en-US" sz="1100" dirty="0" err="1" smtClean="0">
                <a:latin typeface="Calibri"/>
                <a:ea typeface="Calibri"/>
                <a:cs typeface="Calibri"/>
                <a:sym typeface="Calibri"/>
              </a:rPr>
              <a:t>diminati</a:t>
            </a:r>
            <a:endParaRPr sz="11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"/>
          <p:cNvSpPr/>
          <p:nvPr/>
        </p:nvSpPr>
        <p:spPr>
          <a:xfrm>
            <a:off x="283967" y="4777809"/>
            <a:ext cx="1364514" cy="5776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Proses </a:t>
            </a:r>
            <a:r>
              <a:rPr lang="en-US" sz="1100" dirty="0" err="1"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1100" b="0" i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endaftaran</a:t>
            </a:r>
            <a:endParaRPr sz="11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"/>
          <p:cNvSpPr/>
          <p:nvPr/>
        </p:nvSpPr>
        <p:spPr>
          <a:xfrm>
            <a:off x="55315" y="772119"/>
            <a:ext cx="1805812" cy="432847"/>
          </a:xfrm>
          <a:prstGeom prst="rect">
            <a:avLst/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INPUT</a:t>
            </a:r>
            <a:endParaRPr sz="18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"/>
          <p:cNvSpPr/>
          <p:nvPr/>
        </p:nvSpPr>
        <p:spPr>
          <a:xfrm>
            <a:off x="1928000" y="772119"/>
            <a:ext cx="4404206" cy="432847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PROSES</a:t>
            </a:r>
            <a:endParaRPr/>
          </a:p>
        </p:txBody>
      </p:sp>
      <p:cxnSp>
        <p:nvCxnSpPr>
          <p:cNvPr id="115" name="Google Shape;115;p1"/>
          <p:cNvCxnSpPr/>
          <p:nvPr/>
        </p:nvCxnSpPr>
        <p:spPr>
          <a:xfrm>
            <a:off x="958220" y="2967714"/>
            <a:ext cx="0" cy="309000"/>
          </a:xfrm>
          <a:prstGeom prst="straightConnector1">
            <a:avLst/>
          </a:prstGeom>
          <a:noFill/>
          <a:ln w="19050" cap="flat" cmpd="sng">
            <a:solidFill>
              <a:srgbClr val="26262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17" name="Google Shape;117;p1"/>
          <p:cNvCxnSpPr/>
          <p:nvPr/>
        </p:nvCxnSpPr>
        <p:spPr>
          <a:xfrm flipH="1">
            <a:off x="979657" y="4432669"/>
            <a:ext cx="5197" cy="295064"/>
          </a:xfrm>
          <a:prstGeom prst="straightConnector1">
            <a:avLst/>
          </a:prstGeom>
          <a:noFill/>
          <a:ln w="19050" cap="flat" cmpd="sng">
            <a:solidFill>
              <a:srgbClr val="26262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21" name="Google Shape;121;p1"/>
          <p:cNvSpPr/>
          <p:nvPr/>
        </p:nvSpPr>
        <p:spPr>
          <a:xfrm>
            <a:off x="2242426" y="2389606"/>
            <a:ext cx="1755225" cy="580507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Pelatihan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bagi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mahasiswa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calon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alumni </a:t>
            </a: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"/>
          <p:cNvSpPr/>
          <p:nvPr/>
        </p:nvSpPr>
        <p:spPr>
          <a:xfrm>
            <a:off x="2272707" y="3750351"/>
            <a:ext cx="1738147" cy="41524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0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Informasi</a:t>
            </a:r>
            <a:r>
              <a:rPr lang="en-US" sz="9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Lowongan</a:t>
            </a:r>
            <a:r>
              <a:rPr lang="en-US" sz="9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Kerja</a:t>
            </a: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"/>
          <p:cNvSpPr/>
          <p:nvPr/>
        </p:nvSpPr>
        <p:spPr>
          <a:xfrm>
            <a:off x="2266270" y="4462761"/>
            <a:ext cx="1758256" cy="40660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0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Jobfair</a:t>
            </a:r>
            <a:r>
              <a:rPr lang="en-US" sz="9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Online </a:t>
            </a:r>
            <a:r>
              <a:rPr lang="en-US" sz="900" b="0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</a:t>
            </a:r>
            <a:r>
              <a:rPr lang="en-US" sz="9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Offline</a:t>
            </a: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"/>
          <p:cNvSpPr/>
          <p:nvPr/>
        </p:nvSpPr>
        <p:spPr>
          <a:xfrm>
            <a:off x="3015734" y="4853694"/>
            <a:ext cx="1322385" cy="362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"/>
          <p:cNvSpPr/>
          <p:nvPr/>
        </p:nvSpPr>
        <p:spPr>
          <a:xfrm>
            <a:off x="6631708" y="824889"/>
            <a:ext cx="2113114" cy="43284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165" name="Google Shape;165;p1"/>
          <p:cNvSpPr/>
          <p:nvPr/>
        </p:nvSpPr>
        <p:spPr>
          <a:xfrm>
            <a:off x="6750291" y="3105619"/>
            <a:ext cx="1864696" cy="601481"/>
          </a:xfrm>
          <a:prstGeom prst="rect">
            <a:avLst/>
          </a:prstGeom>
          <a:solidFill>
            <a:srgbClr val="F4B08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Kemampuan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mahasiswa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alumni </a:t>
            </a:r>
            <a:r>
              <a:rPr lang="en-US" sz="9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melakukan</a:t>
            </a:r>
            <a:r>
              <a:rPr lang="en-US"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9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inovasi</a:t>
            </a:r>
            <a:r>
              <a:rPr lang="en-US"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9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kreatif</a:t>
            </a:r>
            <a:r>
              <a:rPr lang="en-US"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</a:t>
            </a:r>
            <a:r>
              <a:rPr lang="en-US"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memiliki</a:t>
            </a:r>
            <a:r>
              <a:rPr lang="en-US"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jiwa</a:t>
            </a:r>
            <a:r>
              <a:rPr lang="en-US"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intrapreneur</a:t>
            </a:r>
            <a:r>
              <a:rPr lang="en-US"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"/>
          <p:cNvSpPr/>
          <p:nvPr/>
        </p:nvSpPr>
        <p:spPr>
          <a:xfrm>
            <a:off x="6750290" y="1850224"/>
            <a:ext cx="1853443" cy="834660"/>
          </a:xfrm>
          <a:prstGeom prst="rect">
            <a:avLst/>
          </a:prstGeom>
          <a:solidFill>
            <a:srgbClr val="F4B08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Kemampuan</a:t>
            </a:r>
            <a:r>
              <a:rPr lang="en-US"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alumni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mempersiapkan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diri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untuk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bersaing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didunia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kerja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mengetahui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cara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pembuatan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CV yang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baik</a:t>
            </a:r>
            <a:r>
              <a:rPr lang="en-US"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serta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interview yang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baik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serta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kiat-kiat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agar lulus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seleksi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recruitment</a:t>
            </a:r>
            <a:endParaRPr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"/>
          <p:cNvSpPr/>
          <p:nvPr/>
        </p:nvSpPr>
        <p:spPr>
          <a:xfrm>
            <a:off x="6669331" y="4233649"/>
            <a:ext cx="1945655" cy="544160"/>
          </a:xfrm>
          <a:prstGeom prst="rect">
            <a:avLst/>
          </a:prstGeom>
          <a:solidFill>
            <a:srgbClr val="F4B08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kemampuan</a:t>
            </a:r>
            <a:r>
              <a:rPr lang="en-US"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mahasiswa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alumni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memulai</a:t>
            </a:r>
            <a:r>
              <a:rPr lang="en-US"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9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mengembangkan</a:t>
            </a:r>
            <a:r>
              <a:rPr lang="en-US"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usaha</a:t>
            </a:r>
            <a:r>
              <a:rPr lang="en-US"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</a:t>
            </a:r>
            <a:r>
              <a:rPr lang="en-US"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melaksanakan</a:t>
            </a:r>
            <a:r>
              <a:rPr lang="en-US"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usaha</a:t>
            </a:r>
            <a:r>
              <a:rPr lang="en-US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"/>
          <p:cNvSpPr/>
          <p:nvPr/>
        </p:nvSpPr>
        <p:spPr>
          <a:xfrm>
            <a:off x="9044324" y="844154"/>
            <a:ext cx="1989413" cy="43284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OUTCOME</a:t>
            </a:r>
            <a:endParaRPr/>
          </a:p>
        </p:txBody>
      </p:sp>
      <p:sp>
        <p:nvSpPr>
          <p:cNvPr id="169" name="Google Shape;169;p1"/>
          <p:cNvSpPr/>
          <p:nvPr/>
        </p:nvSpPr>
        <p:spPr>
          <a:xfrm>
            <a:off x="9112308" y="1630720"/>
            <a:ext cx="1853443" cy="1348111"/>
          </a:xfrm>
          <a:prstGeom prst="rect">
            <a:avLst/>
          </a:prstGeom>
          <a:solidFill>
            <a:srgbClr val="9CC2E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Mencetak</a:t>
            </a:r>
            <a:r>
              <a:rPr lang="en-US" sz="12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1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Lulusan</a:t>
            </a:r>
            <a:r>
              <a:rPr lang="en-US" sz="12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yang </a:t>
            </a:r>
            <a:r>
              <a:rPr lang="en-US" sz="1200" b="1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siap</a:t>
            </a:r>
            <a:r>
              <a:rPr lang="en-US" sz="12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1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bersaing</a:t>
            </a:r>
            <a:r>
              <a:rPr lang="en-US" sz="12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di </a:t>
            </a:r>
            <a:r>
              <a:rPr lang="en-US" sz="1200" b="1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dunia</a:t>
            </a:r>
            <a:r>
              <a:rPr lang="en-US" sz="12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1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kerja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"/>
          <p:cNvSpPr/>
          <p:nvPr/>
        </p:nvSpPr>
        <p:spPr>
          <a:xfrm>
            <a:off x="9080630" y="3197534"/>
            <a:ext cx="1853443" cy="1096825"/>
          </a:xfrm>
          <a:prstGeom prst="rect">
            <a:avLst/>
          </a:prstGeom>
          <a:solidFill>
            <a:srgbClr val="9CC2E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Alumni </a:t>
            </a:r>
            <a:r>
              <a:rPr lang="en-US" sz="1100" b="1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diterima</a:t>
            </a:r>
            <a:r>
              <a:rPr lang="en-US" sz="11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b="1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bekerja</a:t>
            </a:r>
            <a:r>
              <a:rPr lang="en-US" sz="11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di BUMN, </a:t>
            </a:r>
            <a:r>
              <a:rPr lang="en-US" sz="1100" b="1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instansi</a:t>
            </a:r>
            <a:r>
              <a:rPr lang="en-US" sz="11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b="1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pemerintah</a:t>
            </a:r>
            <a:r>
              <a:rPr lang="en-US" sz="11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100" b="1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swasta</a:t>
            </a:r>
            <a:r>
              <a:rPr lang="en-US" sz="1100" b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1100" b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perusahaan</a:t>
            </a:r>
            <a:r>
              <a:rPr lang="en-US" sz="11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"/>
          <p:cNvSpPr/>
          <p:nvPr/>
        </p:nvSpPr>
        <p:spPr>
          <a:xfrm>
            <a:off x="6772894" y="5222864"/>
            <a:ext cx="1853443" cy="532089"/>
          </a:xfrm>
          <a:prstGeom prst="rect">
            <a:avLst/>
          </a:prstGeom>
          <a:solidFill>
            <a:srgbClr val="F4B08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Kemampuan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mahasiswa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alumni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dalam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mengembangkan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potensi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diri</a:t>
            </a:r>
            <a:endParaRPr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"/>
          <p:cNvSpPr/>
          <p:nvPr/>
        </p:nvSpPr>
        <p:spPr>
          <a:xfrm rot="5400000" flipH="1">
            <a:off x="6582830" y="5838663"/>
            <a:ext cx="790610" cy="64776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4B08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7" name="Google Shape;177;p1"/>
          <p:cNvCxnSpPr/>
          <p:nvPr/>
        </p:nvCxnSpPr>
        <p:spPr>
          <a:xfrm>
            <a:off x="4499890" y="6557850"/>
            <a:ext cx="2656443" cy="0"/>
          </a:xfrm>
          <a:prstGeom prst="straightConnector1">
            <a:avLst/>
          </a:prstGeom>
          <a:noFill/>
          <a:ln w="5715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8" name="Google Shape;178;p1"/>
          <p:cNvSpPr/>
          <p:nvPr/>
        </p:nvSpPr>
        <p:spPr>
          <a:xfrm>
            <a:off x="54107" y="49934"/>
            <a:ext cx="10979630" cy="4970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PETA PROSES </a:t>
            </a:r>
            <a:r>
              <a:rPr lang="en-US" sz="18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KEGIATAN CDC UMPALEMBANG</a:t>
            </a:r>
            <a:endParaRPr sz="180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"/>
          <p:cNvSpPr/>
          <p:nvPr/>
        </p:nvSpPr>
        <p:spPr>
          <a:xfrm rot="21214093">
            <a:off x="8325347" y="5915651"/>
            <a:ext cx="1541514" cy="665359"/>
          </a:xfrm>
          <a:prstGeom prst="curvedUpArrow">
            <a:avLst>
              <a:gd name="adj1" fmla="val 17717"/>
              <a:gd name="adj2" fmla="val 121123"/>
              <a:gd name="adj3" fmla="val 57072"/>
            </a:avLst>
          </a:prstGeom>
          <a:solidFill>
            <a:schemeClr val="accent1"/>
          </a:solidFill>
          <a:ln w="12700" cap="flat" cmpd="sng">
            <a:solidFill>
              <a:srgbClr val="00206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69;p1"/>
          <p:cNvSpPr/>
          <p:nvPr/>
        </p:nvSpPr>
        <p:spPr>
          <a:xfrm>
            <a:off x="9033149" y="4632157"/>
            <a:ext cx="1853443" cy="977311"/>
          </a:xfrm>
          <a:prstGeom prst="rect">
            <a:avLst/>
          </a:prstGeom>
          <a:solidFill>
            <a:srgbClr val="9CC2E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Mencetak</a:t>
            </a:r>
            <a:r>
              <a:rPr lang="en-US" sz="12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1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Lulusan</a:t>
            </a:r>
            <a:r>
              <a:rPr lang="en-US" sz="12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yang </a:t>
            </a:r>
            <a:r>
              <a:rPr lang="en-US" sz="1200" b="1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berjiwa</a:t>
            </a:r>
            <a:r>
              <a:rPr lang="en-US" sz="12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1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entreprenuer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8" name="Google Shape;117;p1"/>
          <p:cNvCxnSpPr/>
          <p:nvPr/>
        </p:nvCxnSpPr>
        <p:spPr>
          <a:xfrm flipH="1">
            <a:off x="938806" y="5488909"/>
            <a:ext cx="5197" cy="295064"/>
          </a:xfrm>
          <a:prstGeom prst="straightConnector1">
            <a:avLst/>
          </a:prstGeom>
          <a:noFill/>
          <a:ln w="19050" cap="flat" cmpd="sng">
            <a:solidFill>
              <a:srgbClr val="26262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49" name="Google Shape;110;p1"/>
          <p:cNvSpPr/>
          <p:nvPr/>
        </p:nvSpPr>
        <p:spPr>
          <a:xfrm>
            <a:off x="297400" y="5804157"/>
            <a:ext cx="1364514" cy="5776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Pelaksanaan</a:t>
            </a:r>
            <a:r>
              <a:rPr lang="en-US" sz="11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dirty="0" err="1">
                <a:latin typeface="Calibri"/>
                <a:ea typeface="Calibri"/>
                <a:cs typeface="Calibri"/>
                <a:sym typeface="Calibri"/>
              </a:rPr>
              <a:t>K</a:t>
            </a:r>
            <a:r>
              <a:rPr lang="en-US" sz="1100" b="0" i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egiatan</a:t>
            </a:r>
            <a:endParaRPr sz="11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0" name="Google Shape;114;p1"/>
          <p:cNvCxnSpPr/>
          <p:nvPr/>
        </p:nvCxnSpPr>
        <p:spPr>
          <a:xfrm>
            <a:off x="968769" y="1769479"/>
            <a:ext cx="0" cy="235933"/>
          </a:xfrm>
          <a:prstGeom prst="straightConnector1">
            <a:avLst/>
          </a:prstGeom>
          <a:noFill/>
          <a:ln w="19050" cap="flat" cmpd="sng">
            <a:solidFill>
              <a:srgbClr val="26262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46" name="Google Shape;99;p1"/>
          <p:cNvCxnSpPr>
            <a:endCxn id="49" idx="3"/>
          </p:cNvCxnSpPr>
          <p:nvPr/>
        </p:nvCxnSpPr>
        <p:spPr>
          <a:xfrm flipH="1">
            <a:off x="1661914" y="6092994"/>
            <a:ext cx="181181" cy="1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8" name="Google Shape;120;p1"/>
          <p:cNvCxnSpPr/>
          <p:nvPr/>
        </p:nvCxnSpPr>
        <p:spPr>
          <a:xfrm>
            <a:off x="1855385" y="2531940"/>
            <a:ext cx="690" cy="3561054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9" name="Google Shape;180;p1"/>
          <p:cNvCxnSpPr/>
          <p:nvPr/>
        </p:nvCxnSpPr>
        <p:spPr>
          <a:xfrm flipV="1">
            <a:off x="1843095" y="2531940"/>
            <a:ext cx="423175" cy="1672"/>
          </a:xfrm>
          <a:prstGeom prst="straightConnector1">
            <a:avLst/>
          </a:prstGeom>
          <a:noFill/>
          <a:ln w="19050" cap="flat" cmpd="sng">
            <a:solidFill>
              <a:srgbClr val="26262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grpSp>
        <p:nvGrpSpPr>
          <p:cNvPr id="61" name="Google Shape;251;g26c616fae5e_25_5"/>
          <p:cNvGrpSpPr/>
          <p:nvPr/>
        </p:nvGrpSpPr>
        <p:grpSpPr>
          <a:xfrm>
            <a:off x="4561149" y="1469949"/>
            <a:ext cx="1481955" cy="3707981"/>
            <a:chOff x="4298509" y="1352123"/>
            <a:chExt cx="1481955" cy="3670905"/>
          </a:xfrm>
        </p:grpSpPr>
        <p:sp>
          <p:nvSpPr>
            <p:cNvPr id="62" name="Google Shape;252;g26c616fae5e_25_5"/>
            <p:cNvSpPr/>
            <p:nvPr/>
          </p:nvSpPr>
          <p:spPr>
            <a:xfrm>
              <a:off x="4304163" y="1352123"/>
              <a:ext cx="1464646" cy="415200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0" i="0" u="none" strike="noStrike" cap="none" dirty="0" err="1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Pelatihan</a:t>
              </a:r>
              <a:r>
                <a:rPr lang="en-US" sz="9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900" b="0" i="0" u="none" strike="noStrike" cap="none" dirty="0" err="1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seputar</a:t>
              </a:r>
              <a:r>
                <a:rPr lang="en-US" sz="9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900" b="0" i="0" u="none" strike="noStrike" cap="none" dirty="0" err="1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dunia</a:t>
              </a:r>
              <a:r>
                <a:rPr lang="en-US" sz="9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900" b="0" i="0" u="none" strike="noStrike" cap="none" dirty="0" err="1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kerja</a:t>
              </a:r>
              <a:endParaRPr sz="9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254;g26c616fae5e_25_5"/>
            <p:cNvSpPr/>
            <p:nvPr/>
          </p:nvSpPr>
          <p:spPr>
            <a:xfrm>
              <a:off x="4304163" y="2444638"/>
              <a:ext cx="1464646" cy="526800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dirty="0" err="1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Pelatihan</a:t>
              </a:r>
              <a:r>
                <a:rPr lang="en-US" sz="8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800" dirty="0" err="1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Upgading</a:t>
              </a:r>
              <a:r>
                <a:rPr lang="en-US" sz="8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800" dirty="0" err="1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Softskill</a:t>
              </a:r>
              <a:r>
                <a:rPr lang="en-US" sz="8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255;g26c616fae5e_25_5"/>
            <p:cNvSpPr/>
            <p:nvPr/>
          </p:nvSpPr>
          <p:spPr>
            <a:xfrm>
              <a:off x="4303115" y="3695089"/>
              <a:ext cx="1465693" cy="377259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PENYEBARAN INFORMASI MELALUI MEDIA SOSIAL CDC UMPALEMBANG</a:t>
              </a:r>
              <a:endParaRPr sz="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256;g26c616fae5e_25_5"/>
            <p:cNvSpPr txBox="1"/>
            <p:nvPr/>
          </p:nvSpPr>
          <p:spPr>
            <a:xfrm>
              <a:off x="4298509" y="1723318"/>
              <a:ext cx="1470300" cy="73123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Arial"/>
                <a:buChar char="•"/>
              </a:pPr>
              <a:r>
                <a:rPr lang="en-US" sz="7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700" dirty="0" err="1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Pelatihan</a:t>
              </a:r>
              <a:r>
                <a:rPr lang="en-US" sz="7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r>
                <a:rPr lang="en-US" sz="700" dirty="0" err="1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mengenai</a:t>
              </a:r>
              <a:r>
                <a:rPr lang="en-US" sz="7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700" dirty="0" err="1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seluk</a:t>
              </a:r>
              <a:r>
                <a:rPr lang="en-US" sz="7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700" dirty="0" err="1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beluk</a:t>
              </a:r>
              <a:r>
                <a:rPr lang="en-US" sz="7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700" dirty="0" err="1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dunia</a:t>
              </a:r>
              <a:r>
                <a:rPr lang="en-US" sz="7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700" dirty="0" err="1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kerja</a:t>
              </a:r>
              <a:endParaRPr lang="en-US" sz="7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Arial"/>
                <a:buChar char="•"/>
              </a:pPr>
              <a:r>
                <a:rPr lang="en-US" sz="7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interview </a:t>
              </a: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Arial"/>
                <a:buChar char="•"/>
              </a:pPr>
              <a:r>
                <a:rPr lang="en-US" sz="7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700" dirty="0" err="1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pembuatan</a:t>
              </a:r>
              <a:r>
                <a:rPr lang="en-US" sz="7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CV</a:t>
              </a: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Arial"/>
                <a:buChar char="•"/>
              </a:pPr>
              <a:r>
                <a:rPr lang="en-US" sz="7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700" b="0" i="0" u="none" strike="noStrike" cap="none" dirty="0" err="1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Carerr</a:t>
              </a:r>
              <a:r>
                <a:rPr lang="en-US" sz="7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Mapping </a:t>
              </a:r>
              <a:endParaRPr sz="7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</a:pPr>
              <a:r>
                <a:rPr lang="en-US" sz="7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7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257;g26c616fae5e_25_5"/>
            <p:cNvSpPr txBox="1"/>
            <p:nvPr/>
          </p:nvSpPr>
          <p:spPr>
            <a:xfrm>
              <a:off x="4298534" y="2963852"/>
              <a:ext cx="1470300" cy="73123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Arial"/>
                <a:buChar char="•"/>
              </a:pPr>
              <a:r>
                <a:rPr lang="en-US" sz="7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700" dirty="0" err="1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Pelatihan</a:t>
              </a:r>
              <a:r>
                <a:rPr lang="en-US" sz="7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Personal Branding</a:t>
              </a:r>
              <a:endParaRPr lang="en-US" sz="7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lvl="0">
                <a:buClr>
                  <a:schemeClr val="dk1"/>
                </a:buClr>
                <a:buSzPts val="700"/>
                <a:buFont typeface="Arial"/>
                <a:buChar char="•"/>
              </a:pPr>
              <a:r>
                <a:rPr lang="en-US" sz="700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Pelatihan</a:t>
              </a:r>
              <a:r>
                <a:rPr lang="en-US" sz="7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700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dunia</a:t>
              </a:r>
              <a:r>
                <a:rPr lang="en-US" sz="7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700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usaha</a:t>
              </a:r>
              <a:r>
                <a:rPr lang="en-US" sz="7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700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dan</a:t>
              </a:r>
              <a:r>
                <a:rPr lang="en-US" sz="7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7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industry</a:t>
              </a:r>
            </a:p>
            <a:p>
              <a:pPr lvl="0">
                <a:buClr>
                  <a:schemeClr val="dk1"/>
                </a:buClr>
                <a:buSzPts val="700"/>
              </a:pPr>
              <a:endParaRPr sz="7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</a:pPr>
              <a:endParaRPr dirty="0"/>
            </a:p>
          </p:txBody>
        </p:sp>
        <p:sp>
          <p:nvSpPr>
            <p:cNvPr id="68" name="Google Shape;258;g26c616fae5e_25_5"/>
            <p:cNvSpPr txBox="1"/>
            <p:nvPr/>
          </p:nvSpPr>
          <p:spPr>
            <a:xfrm>
              <a:off x="4310164" y="4078501"/>
              <a:ext cx="1470300" cy="94452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Arial"/>
                <a:buChar char="•"/>
              </a:pPr>
              <a:r>
                <a:rPr lang="en-US" sz="700" dirty="0">
                  <a:solidFill>
                    <a:schemeClr val="dk1"/>
                  </a:solidFill>
                  <a:latin typeface="Calibri"/>
                  <a:cs typeface="Calibri"/>
                  <a:sym typeface="Calibri"/>
                </a:rPr>
                <a:t> </a:t>
              </a:r>
              <a:r>
                <a:rPr lang="en-US" sz="700" dirty="0" err="1" smtClean="0">
                  <a:solidFill>
                    <a:schemeClr val="dk1"/>
                  </a:solidFill>
                  <a:latin typeface="Calibri"/>
                  <a:cs typeface="Calibri"/>
                  <a:sym typeface="Calibri"/>
                </a:rPr>
                <a:t>facebook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Arial"/>
                <a:buChar char="•"/>
              </a:pPr>
              <a:r>
                <a:rPr lang="en-US" sz="7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Instagram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Arial"/>
                <a:buChar char="•"/>
              </a:pPr>
              <a:r>
                <a:rPr lang="en-US" sz="7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Website </a:t>
              </a: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Arial"/>
                <a:buChar char="•"/>
              </a:pPr>
              <a:r>
                <a:rPr lang="en-US" sz="7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7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WhatsApp</a:t>
              </a:r>
              <a:endParaRPr sz="7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</a:pPr>
              <a:endParaRPr dirty="0"/>
            </a:p>
            <a:p>
              <a:pPr marL="0" marR="0" lvl="0" indent="4445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Arial"/>
                <a:buNone/>
              </a:pPr>
              <a:endParaRPr sz="7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4445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Arial"/>
                <a:buNone/>
              </a:pPr>
              <a:endParaRPr sz="7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4" name="Google Shape;261;g26c616fae5e_25_5"/>
          <p:cNvSpPr/>
          <p:nvPr/>
        </p:nvSpPr>
        <p:spPr>
          <a:xfrm flipH="1">
            <a:off x="4074367" y="2533612"/>
            <a:ext cx="459000" cy="259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EE5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261;g26c616fae5e_25_5"/>
          <p:cNvSpPr/>
          <p:nvPr/>
        </p:nvSpPr>
        <p:spPr>
          <a:xfrm flipH="1">
            <a:off x="4040890" y="3890607"/>
            <a:ext cx="459000" cy="259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EE5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2" name="Google Shape;180;p1"/>
          <p:cNvCxnSpPr/>
          <p:nvPr/>
        </p:nvCxnSpPr>
        <p:spPr>
          <a:xfrm flipV="1">
            <a:off x="1836299" y="3997391"/>
            <a:ext cx="423175" cy="1672"/>
          </a:xfrm>
          <a:prstGeom prst="straightConnector1">
            <a:avLst/>
          </a:prstGeom>
          <a:noFill/>
          <a:ln w="19050" cap="flat" cmpd="sng">
            <a:solidFill>
              <a:srgbClr val="26262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53" name="Google Shape;180;p1"/>
          <p:cNvCxnSpPr/>
          <p:nvPr/>
        </p:nvCxnSpPr>
        <p:spPr>
          <a:xfrm flipV="1">
            <a:off x="1849532" y="4683239"/>
            <a:ext cx="423175" cy="1672"/>
          </a:xfrm>
          <a:prstGeom prst="straightConnector1">
            <a:avLst/>
          </a:prstGeom>
          <a:noFill/>
          <a:ln w="19050" cap="flat" cmpd="sng">
            <a:solidFill>
              <a:srgbClr val="26262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51" name="Google Shape;134;p1"/>
          <p:cNvSpPr/>
          <p:nvPr/>
        </p:nvSpPr>
        <p:spPr>
          <a:xfrm>
            <a:off x="2240910" y="5270566"/>
            <a:ext cx="1758256" cy="40660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Magang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Studi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Independen</a:t>
            </a:r>
            <a:r>
              <a:rPr lang="en-US"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Bersertifikat</a:t>
            </a: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4" name="Google Shape;180;p1"/>
          <p:cNvCxnSpPr/>
          <p:nvPr/>
        </p:nvCxnSpPr>
        <p:spPr>
          <a:xfrm flipV="1">
            <a:off x="1823061" y="5474756"/>
            <a:ext cx="423175" cy="1672"/>
          </a:xfrm>
          <a:prstGeom prst="straightConnector1">
            <a:avLst/>
          </a:prstGeom>
          <a:noFill/>
          <a:ln w="19050" cap="flat" cmpd="sng">
            <a:solidFill>
              <a:srgbClr val="262626"/>
            </a:solidFill>
            <a:prstDash val="solid"/>
            <a:miter lim="800000"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26c616fae5e_25_10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g26c616fae5e_25_10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456</TotalTime>
  <Words>168</Words>
  <Application>Microsoft Office PowerPoint</Application>
  <PresentationFormat>Widescreen</PresentationFormat>
  <Paragraphs>36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User</cp:lastModifiedBy>
  <cp:revision>31</cp:revision>
  <cp:lastPrinted>2025-08-08T02:22:05Z</cp:lastPrinted>
  <dcterms:created xsi:type="dcterms:W3CDTF">2018-07-25T07:58:28Z</dcterms:created>
  <dcterms:modified xsi:type="dcterms:W3CDTF">2025-08-08T06:02:06Z</dcterms:modified>
</cp:coreProperties>
</file>